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4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56" r:id="rId3"/>
    <p:sldId id="399" r:id="rId5"/>
    <p:sldId id="374" r:id="rId6"/>
    <p:sldId id="375" r:id="rId7"/>
    <p:sldId id="395" r:id="rId8"/>
    <p:sldId id="349" r:id="rId9"/>
    <p:sldId id="362" r:id="rId10"/>
    <p:sldId id="361" r:id="rId11"/>
    <p:sldId id="390" r:id="rId12"/>
    <p:sldId id="391" r:id="rId13"/>
    <p:sldId id="315" r:id="rId14"/>
    <p:sldId id="356" r:id="rId15"/>
    <p:sldId id="393" r:id="rId16"/>
    <p:sldId id="396" r:id="rId17"/>
    <p:sldId id="392" r:id="rId18"/>
    <p:sldId id="394" r:id="rId19"/>
    <p:sldId id="397" r:id="rId20"/>
    <p:sldId id="350" r:id="rId21"/>
    <p:sldId id="352" r:id="rId22"/>
    <p:sldId id="351" r:id="rId23"/>
    <p:sldId id="398" r:id="rId24"/>
    <p:sldId id="353" r:id="rId25"/>
    <p:sldId id="354" r:id="rId26"/>
    <p:sldId id="358" r:id="rId27"/>
    <p:sldId id="278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1FD5"/>
    <a:srgbClr val="D51F3D"/>
    <a:srgbClr val="23D1B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90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池化</a:t>
            </a:r>
            <a:r>
              <a:rPr lang="en-US" altLang="zh-CN"/>
              <a:t> </a:t>
            </a:r>
            <a:r>
              <a:rPr lang="zh-CN" altLang="en-US"/>
              <a:t>两个汉字</a:t>
            </a:r>
            <a:r>
              <a:rPr lang="en-US" altLang="zh-CN"/>
              <a:t> </a:t>
            </a:r>
            <a:r>
              <a:rPr lang="zh-CN" altLang="en-US"/>
              <a:t>翻译的</a:t>
            </a:r>
            <a:r>
              <a:rPr lang="zh-CN" altLang="en-US"/>
              <a:t>不好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8.xml"/><Relationship Id="rId12" Type="http://schemas.openxmlformats.org/officeDocument/2006/relationships/image" Target="../media/image5.png"/><Relationship Id="rId11" Type="http://schemas.openxmlformats.org/officeDocument/2006/relationships/tags" Target="../tags/tag7.xml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image" Target="../media/image24.webp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4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image" Target="../media/image25.GIF"/><Relationship Id="rId3" Type="http://schemas.openxmlformats.org/officeDocument/2006/relationships/tags" Target="../tags/tag65.xml"/><Relationship Id="rId2" Type="http://schemas.openxmlformats.org/officeDocument/2006/relationships/image" Target="../media/image6.png"/><Relationship Id="rId1" Type="http://schemas.openxmlformats.org/officeDocument/2006/relationships/tags" Target="../tags/tag6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6.png"/><Relationship Id="rId3" Type="http://schemas.openxmlformats.org/officeDocument/2006/relationships/tags" Target="../tags/tag68.xml"/><Relationship Id="rId29" Type="http://schemas.openxmlformats.org/officeDocument/2006/relationships/notesSlide" Target="../notesSlides/notesSlide10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91.xml"/><Relationship Id="rId26" Type="http://schemas.openxmlformats.org/officeDocument/2006/relationships/tags" Target="../tags/tag90.xml"/><Relationship Id="rId25" Type="http://schemas.openxmlformats.org/officeDocument/2006/relationships/tags" Target="../tags/tag89.xml"/><Relationship Id="rId24" Type="http://schemas.openxmlformats.org/officeDocument/2006/relationships/tags" Target="../tags/tag88.xml"/><Relationship Id="rId23" Type="http://schemas.openxmlformats.org/officeDocument/2006/relationships/tags" Target="../tags/tag87.xml"/><Relationship Id="rId22" Type="http://schemas.openxmlformats.org/officeDocument/2006/relationships/tags" Target="../tags/tag86.xml"/><Relationship Id="rId21" Type="http://schemas.openxmlformats.org/officeDocument/2006/relationships/tags" Target="../tags/tag85.xml"/><Relationship Id="rId20" Type="http://schemas.openxmlformats.org/officeDocument/2006/relationships/tags" Target="../tags/tag84.xml"/><Relationship Id="rId2" Type="http://schemas.openxmlformats.org/officeDocument/2006/relationships/image" Target="../media/image6.png"/><Relationship Id="rId19" Type="http://schemas.openxmlformats.org/officeDocument/2006/relationships/tags" Target="../tags/tag83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11.xml"/><Relationship Id="rId1" Type="http://schemas.openxmlformats.org/officeDocument/2006/relationships/tags" Target="../tags/tag9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1.xml"/><Relationship Id="rId5" Type="http://schemas.openxmlformats.org/officeDocument/2006/relationships/image" Target="../media/image9.jpeg"/><Relationship Id="rId4" Type="http://schemas.openxmlformats.org/officeDocument/2006/relationships/tags" Target="../tags/tag100.xml"/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tags" Target="../tags/tag9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3.xml"/><Relationship Id="rId3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tags" Target="../tags/tag10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0" Type="http://schemas.openxmlformats.org/officeDocument/2006/relationships/notesSlide" Target="../notesSlides/notesSlide14.xml"/><Relationship Id="rId3" Type="http://schemas.openxmlformats.org/officeDocument/2006/relationships/tags" Target="../tags/tag105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129.xml"/><Relationship Id="rId27" Type="http://schemas.openxmlformats.org/officeDocument/2006/relationships/image" Target="../media/image9.jpeg"/><Relationship Id="rId26" Type="http://schemas.openxmlformats.org/officeDocument/2006/relationships/tags" Target="../tags/tag128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tags" Target="../tags/tag124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image" Target="../media/image6.png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1" Type="http://schemas.openxmlformats.org/officeDocument/2006/relationships/notesSlide" Target="../notesSlides/notesSlide15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131.xml"/><Relationship Id="rId29" Type="http://schemas.openxmlformats.org/officeDocument/2006/relationships/tags" Target="../tags/tag157.xml"/><Relationship Id="rId28" Type="http://schemas.openxmlformats.org/officeDocument/2006/relationships/tags" Target="../tags/tag156.xml"/><Relationship Id="rId27" Type="http://schemas.openxmlformats.org/officeDocument/2006/relationships/tags" Target="../tags/tag155.xml"/><Relationship Id="rId26" Type="http://schemas.openxmlformats.org/officeDocument/2006/relationships/tags" Target="../tags/tag154.xml"/><Relationship Id="rId25" Type="http://schemas.openxmlformats.org/officeDocument/2006/relationships/tags" Target="../tags/tag153.xml"/><Relationship Id="rId24" Type="http://schemas.openxmlformats.org/officeDocument/2006/relationships/tags" Target="../tags/tag152.xml"/><Relationship Id="rId23" Type="http://schemas.openxmlformats.org/officeDocument/2006/relationships/tags" Target="../tags/tag151.xml"/><Relationship Id="rId22" Type="http://schemas.openxmlformats.org/officeDocument/2006/relationships/tags" Target="../tags/tag150.xml"/><Relationship Id="rId21" Type="http://schemas.openxmlformats.org/officeDocument/2006/relationships/tags" Target="../tags/tag149.xml"/><Relationship Id="rId20" Type="http://schemas.openxmlformats.org/officeDocument/2006/relationships/tags" Target="../tags/tag148.xml"/><Relationship Id="rId2" Type="http://schemas.openxmlformats.org/officeDocument/2006/relationships/image" Target="../media/image6.png"/><Relationship Id="rId19" Type="http://schemas.openxmlformats.org/officeDocument/2006/relationships/tags" Target="../tags/tag147.xml"/><Relationship Id="rId18" Type="http://schemas.openxmlformats.org/officeDocument/2006/relationships/tags" Target="../tags/tag146.xml"/><Relationship Id="rId17" Type="http://schemas.openxmlformats.org/officeDocument/2006/relationships/tags" Target="../tags/tag145.xml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tags" Target="../tags/tag13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161.xml"/><Relationship Id="rId7" Type="http://schemas.openxmlformats.org/officeDocument/2006/relationships/image" Target="../media/image31.png"/><Relationship Id="rId6" Type="http://schemas.openxmlformats.org/officeDocument/2006/relationships/tags" Target="../tags/tag160.xml"/><Relationship Id="rId5" Type="http://schemas.openxmlformats.org/officeDocument/2006/relationships/image" Target="../media/image30.png"/><Relationship Id="rId4" Type="http://schemas.openxmlformats.org/officeDocument/2006/relationships/tags" Target="../tags/tag159.xml"/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8" Type="http://schemas.openxmlformats.org/officeDocument/2006/relationships/notesSlide" Target="../notesSlides/notesSlide16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65.xml"/><Relationship Id="rId15" Type="http://schemas.openxmlformats.org/officeDocument/2006/relationships/image" Target="../media/image35.png"/><Relationship Id="rId14" Type="http://schemas.openxmlformats.org/officeDocument/2006/relationships/tags" Target="../tags/tag164.xml"/><Relationship Id="rId13" Type="http://schemas.openxmlformats.org/officeDocument/2006/relationships/image" Target="../media/image34.png"/><Relationship Id="rId12" Type="http://schemas.openxmlformats.org/officeDocument/2006/relationships/tags" Target="../tags/tag163.xml"/><Relationship Id="rId11" Type="http://schemas.openxmlformats.org/officeDocument/2006/relationships/image" Target="../media/image33.png"/><Relationship Id="rId10" Type="http://schemas.openxmlformats.org/officeDocument/2006/relationships/tags" Target="../tags/tag162.xml"/><Relationship Id="rId1" Type="http://schemas.openxmlformats.org/officeDocument/2006/relationships/tags" Target="../tags/tag158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8.xml"/><Relationship Id="rId4" Type="http://schemas.openxmlformats.org/officeDocument/2006/relationships/image" Target="../media/image36.png"/><Relationship Id="rId3" Type="http://schemas.openxmlformats.org/officeDocument/2006/relationships/tags" Target="../tags/tag167.xml"/><Relationship Id="rId2" Type="http://schemas.openxmlformats.org/officeDocument/2006/relationships/image" Target="../media/image6.png"/><Relationship Id="rId1" Type="http://schemas.openxmlformats.org/officeDocument/2006/relationships/tags" Target="../tags/tag166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image" Target="../media/image7.png"/><Relationship Id="rId3" Type="http://schemas.openxmlformats.org/officeDocument/2006/relationships/tags" Target="../tags/tag10.xml"/><Relationship Id="rId2" Type="http://schemas.openxmlformats.org/officeDocument/2006/relationships/image" Target="../media/image6.png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1.xml"/><Relationship Id="rId4" Type="http://schemas.openxmlformats.org/officeDocument/2006/relationships/image" Target="../media/image37.png"/><Relationship Id="rId3" Type="http://schemas.openxmlformats.org/officeDocument/2006/relationships/tags" Target="../tags/tag170.xml"/><Relationship Id="rId2" Type="http://schemas.openxmlformats.org/officeDocument/2006/relationships/image" Target="../media/image6.png"/><Relationship Id="rId1" Type="http://schemas.openxmlformats.org/officeDocument/2006/relationships/tags" Target="../tags/tag169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4.xml"/><Relationship Id="rId4" Type="http://schemas.openxmlformats.org/officeDocument/2006/relationships/image" Target="../media/image38.png"/><Relationship Id="rId3" Type="http://schemas.openxmlformats.org/officeDocument/2006/relationships/tags" Target="../tags/tag173.xml"/><Relationship Id="rId2" Type="http://schemas.openxmlformats.org/officeDocument/2006/relationships/image" Target="../media/image6.png"/><Relationship Id="rId1" Type="http://schemas.openxmlformats.org/officeDocument/2006/relationships/tags" Target="../tags/tag17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image" Target="../media/image39.png"/><Relationship Id="rId3" Type="http://schemas.openxmlformats.org/officeDocument/2006/relationships/tags" Target="../tags/tag176.xml"/><Relationship Id="rId2" Type="http://schemas.openxmlformats.org/officeDocument/2006/relationships/image" Target="../media/image6.png"/><Relationship Id="rId1" Type="http://schemas.openxmlformats.org/officeDocument/2006/relationships/tags" Target="../tags/tag175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9.xml"/><Relationship Id="rId3" Type="http://schemas.openxmlformats.org/officeDocument/2006/relationships/image" Target="../media/image40.jpeg"/><Relationship Id="rId2" Type="http://schemas.openxmlformats.org/officeDocument/2006/relationships/image" Target="../media/image6.png"/><Relationship Id="rId1" Type="http://schemas.openxmlformats.org/officeDocument/2006/relationships/tags" Target="../tags/tag178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1.xml"/><Relationship Id="rId2" Type="http://schemas.openxmlformats.org/officeDocument/2006/relationships/image" Target="../media/image6.png"/><Relationship Id="rId1" Type="http://schemas.openxmlformats.org/officeDocument/2006/relationships/tags" Target="../tags/tag18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87.xml"/><Relationship Id="rId7" Type="http://schemas.openxmlformats.org/officeDocument/2006/relationships/image" Target="../media/image4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89.xml"/><Relationship Id="rId11" Type="http://schemas.openxmlformats.org/officeDocument/2006/relationships/image" Target="../media/image5.png"/><Relationship Id="rId10" Type="http://schemas.openxmlformats.org/officeDocument/2006/relationships/tags" Target="../tags/tag188.xml"/><Relationship Id="rId1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6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image" Target="../media/image6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image" Target="../media/image9.jpeg"/><Relationship Id="rId4" Type="http://schemas.openxmlformats.org/officeDocument/2006/relationships/tags" Target="../tags/tag39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3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4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tags" Target="../tags/tag4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48.xml"/><Relationship Id="rId6" Type="http://schemas.openxmlformats.org/officeDocument/2006/relationships/image" Target="../media/image14.png"/><Relationship Id="rId5" Type="http://schemas.openxmlformats.org/officeDocument/2006/relationships/tags" Target="../tags/tag47.xml"/><Relationship Id="rId4" Type="http://schemas.openxmlformats.org/officeDocument/2006/relationships/image" Target="../media/image13.png"/><Relationship Id="rId3" Type="http://schemas.openxmlformats.org/officeDocument/2006/relationships/tags" Target="../tags/tag46.xml"/><Relationship Id="rId2" Type="http://schemas.openxmlformats.org/officeDocument/2006/relationships/image" Target="../media/image6.png"/><Relationship Id="rId1" Type="http://schemas.openxmlformats.org/officeDocument/2006/relationships/tags" Target="../tags/tag4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5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tags" Target="../tags/tag50.xml"/><Relationship Id="rId2" Type="http://schemas.openxmlformats.org/officeDocument/2006/relationships/image" Target="../media/image6.png"/><Relationship Id="rId1" Type="http://schemas.openxmlformats.org/officeDocument/2006/relationships/tags" Target="../tags/tag4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3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7.xml"/><Relationship Id="rId1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pic>
        <p:nvPicPr>
          <p:cNvPr id="19" name="图片 18" descr="未标题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" y="4696460"/>
            <a:ext cx="2874010" cy="35750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496263" y="5109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郑福兴</a:t>
            </a:r>
            <a:r>
              <a:rPr lang="en-US" altLang="zh-CN" spc="30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· </a:t>
            </a:r>
            <a:r>
              <a:rPr lang="zh-CN" altLang="en-US" spc="30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生信部</a:t>
            </a:r>
            <a:endParaRPr lang="zh-CN" altLang="en-US" spc="30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7829550" y="6291580"/>
            <a:ext cx="21145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spc="300">
                <a:solidFill>
                  <a:schemeClr val="bg1"/>
                </a:solidFill>
                <a:uFillTx/>
                <a:latin typeface="思源黑体 Light" panose="020B0300000000000000" charset="-122"/>
                <a:ea typeface="思源黑体 Light" panose="020B0300000000000000" charset="-122"/>
              </a:rPr>
              <a:t>欧易旗下子公司</a:t>
            </a:r>
            <a:endParaRPr lang="zh-CN" altLang="en-US" sz="800" spc="300">
              <a:solidFill>
                <a:schemeClr val="bg1"/>
              </a:solidFill>
              <a:uFillTx/>
              <a:latin typeface="思源黑体 Light" panose="020B0300000000000000" charset="-122"/>
              <a:ea typeface="思源黑体 Light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4995" y="6356985"/>
            <a:ext cx="654050" cy="99060"/>
            <a:chOff x="937" y="10011"/>
            <a:chExt cx="1030" cy="156"/>
          </a:xfrm>
        </p:grpSpPr>
        <p:sp>
          <p:nvSpPr>
            <p:cNvPr id="26" name="椭圆 25"/>
            <p:cNvSpPr/>
            <p:nvPr/>
          </p:nvSpPr>
          <p:spPr>
            <a:xfrm>
              <a:off x="937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>
              <p:custDataLst>
                <p:tags r:id="rId6"/>
              </p:custDataLst>
            </p:nvPr>
          </p:nvSpPr>
          <p:spPr>
            <a:xfrm>
              <a:off x="1374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>
              <p:custDataLst>
                <p:tags r:id="rId7"/>
              </p:custDataLst>
            </p:nvPr>
          </p:nvSpPr>
          <p:spPr>
            <a:xfrm>
              <a:off x="1811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 descr="资源 2@4x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41621" y="537210"/>
            <a:ext cx="2629374" cy="288000"/>
          </a:xfrm>
          <a:prstGeom prst="rect">
            <a:avLst/>
          </a:prstGeom>
        </p:spPr>
      </p:pic>
      <p:pic>
        <p:nvPicPr>
          <p:cNvPr id="32" name="图片 31" descr="图层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0930" y="6237275"/>
            <a:ext cx="2700065" cy="255600"/>
          </a:xfrm>
          <a:prstGeom prst="rect">
            <a:avLst/>
          </a:prstGeom>
        </p:spPr>
      </p:pic>
      <p:pic>
        <p:nvPicPr>
          <p:cNvPr id="33" name="图片 32" descr="OE-LOGO-优化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96263" y="496570"/>
            <a:ext cx="1681480" cy="4438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24735" y="2766695"/>
            <a:ext cx="3181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6570" y="3134995"/>
            <a:ext cx="8434705" cy="713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6"/>
            <a:r>
              <a:rPr kumimoji="1" lang="en-US" sz="4000" b="1" kern="1500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  <a:sym typeface="+mn-ea"/>
              </a:rPr>
              <a:t>Convolutional Neural Network</a:t>
            </a:r>
            <a:endParaRPr kumimoji="1" lang="en-US" sz="4000" b="1" kern="1500" spc="300" dirty="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2414905" y="739140"/>
            <a:ext cx="8140700" cy="27813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箭头连接符 1"/>
          <p:cNvCxnSpPr/>
          <p:nvPr/>
        </p:nvCxnSpPr>
        <p:spPr>
          <a:xfrm flipH="1">
            <a:off x="2555240" y="3193415"/>
            <a:ext cx="639445" cy="13982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718310" y="4782820"/>
            <a:ext cx="1577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输入数据</a:t>
            </a:r>
            <a:endParaRPr lang="zh-CN" altLang="en-US"/>
          </a:p>
        </p:txBody>
      </p:sp>
      <p:cxnSp>
        <p:nvCxnSpPr>
          <p:cNvPr id="4" name="直接箭头连接符 3"/>
          <p:cNvCxnSpPr/>
          <p:nvPr>
            <p:custDataLst>
              <p:tags r:id="rId4"/>
            </p:custDataLst>
          </p:nvPr>
        </p:nvCxnSpPr>
        <p:spPr>
          <a:xfrm flipH="1">
            <a:off x="4113530" y="2971165"/>
            <a:ext cx="96520" cy="1700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3296285" y="4782820"/>
            <a:ext cx="1577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卷积层</a:t>
            </a:r>
            <a:endParaRPr lang="zh-CN" altLang="en-US"/>
          </a:p>
        </p:txBody>
      </p:sp>
      <p:cxnSp>
        <p:nvCxnSpPr>
          <p:cNvPr id="7" name="直接箭头连接符 6"/>
          <p:cNvCxnSpPr/>
          <p:nvPr>
            <p:custDataLst>
              <p:tags r:id="rId6"/>
            </p:custDataLst>
          </p:nvPr>
        </p:nvCxnSpPr>
        <p:spPr>
          <a:xfrm flipH="1">
            <a:off x="5361305" y="2891155"/>
            <a:ext cx="16510" cy="17805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4580890" y="4782820"/>
            <a:ext cx="1577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池化</a:t>
            </a:r>
            <a:endParaRPr lang="zh-CN" altLang="en-US"/>
          </a:p>
        </p:txBody>
      </p:sp>
      <p:cxnSp>
        <p:nvCxnSpPr>
          <p:cNvPr id="9" name="肘形连接符 8"/>
          <p:cNvCxnSpPr/>
          <p:nvPr/>
        </p:nvCxnSpPr>
        <p:spPr>
          <a:xfrm rot="5400000" flipV="1">
            <a:off x="4996815" y="2339975"/>
            <a:ext cx="2766060" cy="2735580"/>
          </a:xfrm>
          <a:prstGeom prst="bentConnector3">
            <a:avLst>
              <a:gd name="adj1" fmla="val 50023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198360" y="5160645"/>
            <a:ext cx="172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激活层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ReLu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8"/>
          <a:stretch>
            <a:fillRect/>
          </a:stretch>
        </p:blipFill>
        <p:spPr>
          <a:xfrm>
            <a:off x="9310370" y="4209415"/>
            <a:ext cx="2306955" cy="8813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箭头连接符 10"/>
          <p:cNvCxnSpPr/>
          <p:nvPr>
            <p:custDataLst>
              <p:tags r:id="rId9"/>
            </p:custDataLst>
          </p:nvPr>
        </p:nvCxnSpPr>
        <p:spPr>
          <a:xfrm>
            <a:off x="8799830" y="2119630"/>
            <a:ext cx="1334770" cy="2052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102225" y="542290"/>
            <a:ext cx="3600000" cy="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6113145" y="67310"/>
            <a:ext cx="1577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前向传播</a:t>
            </a:r>
            <a:endParaRPr lang="zh-CN" altLang="en-US"/>
          </a:p>
        </p:txBody>
      </p:sp>
      <p:cxnSp>
        <p:nvCxnSpPr>
          <p:cNvPr id="14" name="直接箭头连接符 13"/>
          <p:cNvCxnSpPr/>
          <p:nvPr>
            <p:custDataLst>
              <p:tags r:id="rId11"/>
            </p:custDataLst>
          </p:nvPr>
        </p:nvCxnSpPr>
        <p:spPr>
          <a:xfrm flipH="1">
            <a:off x="4952365" y="5929630"/>
            <a:ext cx="3600000" cy="0"/>
          </a:xfrm>
          <a:prstGeom prst="straightConnector1">
            <a:avLst/>
          </a:prstGeom>
          <a:ln w="28575" cmpd="sng">
            <a:solidFill>
              <a:srgbClr val="0000FF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5810885" y="6049010"/>
            <a:ext cx="1996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反向传播</a:t>
            </a:r>
            <a:endParaRPr lang="zh-CN" altLang="en-US"/>
          </a:p>
          <a:p>
            <a:pPr algn="ctr"/>
            <a:r>
              <a:rPr lang="zh-CN" altLang="en-US"/>
              <a:t>（只在</a:t>
            </a:r>
            <a:r>
              <a:rPr lang="zh-CN" altLang="en-US"/>
              <a:t>训练阶段）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03525" y="666750"/>
            <a:ext cx="6584950" cy="53460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55035" y="1054100"/>
            <a:ext cx="6219825" cy="5534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55035" y="0"/>
            <a:ext cx="3554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卷积核</a:t>
            </a:r>
            <a:r>
              <a:rPr lang="en-US" altLang="zh-CN"/>
              <a:t>1</a:t>
            </a:r>
            <a:endParaRPr lang="zh-CN" altLang="en-US"/>
          </a:p>
          <a:p>
            <a:pPr algn="ctr"/>
            <a:r>
              <a:rPr lang="zh-CN" altLang="en-US"/>
              <a:t>（滤波器</a:t>
            </a:r>
            <a:r>
              <a:rPr lang="en-US" altLang="zh-CN"/>
              <a:t>/</a:t>
            </a:r>
            <a:r>
              <a:rPr lang="zh-CN" altLang="en-US"/>
              <a:t>权重</a:t>
            </a:r>
            <a:r>
              <a:rPr lang="zh-CN" altLang="en-US"/>
              <a:t>矩阵）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5381625" y="707390"/>
            <a:ext cx="438785" cy="30924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5"/>
            </p:custDataLst>
          </p:nvPr>
        </p:nvCxnSpPr>
        <p:spPr>
          <a:xfrm flipV="1">
            <a:off x="7285990" y="767080"/>
            <a:ext cx="2540" cy="37655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120765" y="173990"/>
            <a:ext cx="2332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ym typeface="+mn-ea"/>
              </a:rPr>
              <a:t>卷积核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cxnSp>
        <p:nvCxnSpPr>
          <p:cNvPr id="8" name="直接箭头连接符 7"/>
          <p:cNvCxnSpPr/>
          <p:nvPr>
            <p:custDataLst>
              <p:tags r:id="rId6"/>
            </p:custDataLst>
          </p:nvPr>
        </p:nvCxnSpPr>
        <p:spPr>
          <a:xfrm flipV="1">
            <a:off x="6332220" y="1586230"/>
            <a:ext cx="1744980" cy="25336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7"/>
            </p:custDataLst>
          </p:nvPr>
        </p:nvCxnSpPr>
        <p:spPr>
          <a:xfrm flipV="1">
            <a:off x="6332220" y="1616075"/>
            <a:ext cx="1765300" cy="101981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8"/>
            </p:custDataLst>
          </p:nvPr>
        </p:nvCxnSpPr>
        <p:spPr>
          <a:xfrm flipV="1">
            <a:off x="6249670" y="1675765"/>
            <a:ext cx="1797685" cy="175323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374390" y="1397635"/>
            <a:ext cx="329565" cy="16757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>
            <p:custDataLst>
              <p:tags r:id="rId9"/>
            </p:custDataLst>
          </p:nvPr>
        </p:nvCxnSpPr>
        <p:spPr>
          <a:xfrm flipH="1" flipV="1">
            <a:off x="2875280" y="1875790"/>
            <a:ext cx="499110" cy="10922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07745" y="1586230"/>
            <a:ext cx="2216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padding</a:t>
            </a:r>
            <a:endParaRPr lang="en-US" altLang="zh-CN"/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8124190" y="1054100"/>
            <a:ext cx="1407795" cy="209486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11"/>
            </p:custDataLst>
          </p:nvPr>
        </p:nvCxnSpPr>
        <p:spPr>
          <a:xfrm>
            <a:off x="9585325" y="2684145"/>
            <a:ext cx="320040" cy="38925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405620" y="307340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卷积层</a:t>
            </a:r>
            <a:endParaRPr lang="zh-CN" altLang="en-US"/>
          </a:p>
        </p:txBody>
      </p:sp>
      <p:cxnSp>
        <p:nvCxnSpPr>
          <p:cNvPr id="17" name="直接箭头连接符 16"/>
          <p:cNvCxnSpPr/>
          <p:nvPr>
            <p:custDataLst>
              <p:tags r:id="rId12"/>
            </p:custDataLst>
          </p:nvPr>
        </p:nvCxnSpPr>
        <p:spPr>
          <a:xfrm flipV="1">
            <a:off x="8893175" y="1196340"/>
            <a:ext cx="1410970" cy="53975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10393045" y="959485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channel 1</a:t>
            </a:r>
            <a:endParaRPr lang="en-US" altLang="zh-CN"/>
          </a:p>
        </p:txBody>
      </p:sp>
      <p:cxnSp>
        <p:nvCxnSpPr>
          <p:cNvPr id="19" name="直接箭头连接符 18"/>
          <p:cNvCxnSpPr/>
          <p:nvPr>
            <p:custDataLst>
              <p:tags r:id="rId14"/>
            </p:custDataLst>
          </p:nvPr>
        </p:nvCxnSpPr>
        <p:spPr>
          <a:xfrm flipV="1">
            <a:off x="8893175" y="2324735"/>
            <a:ext cx="1580515" cy="31115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10520045" y="213487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channel 2</a:t>
            </a:r>
            <a:endParaRPr lang="en-US" altLang="zh-CN"/>
          </a:p>
        </p:txBody>
      </p:sp>
      <p:cxnSp>
        <p:nvCxnSpPr>
          <p:cNvPr id="21" name="直接箭头连接符 20"/>
          <p:cNvCxnSpPr/>
          <p:nvPr>
            <p:custDataLst>
              <p:tags r:id="rId16"/>
            </p:custDataLst>
          </p:nvPr>
        </p:nvCxnSpPr>
        <p:spPr>
          <a:xfrm flipH="1" flipV="1">
            <a:off x="2565400" y="3972560"/>
            <a:ext cx="1428115" cy="1968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>
            <p:custDataLst>
              <p:tags r:id="rId17"/>
            </p:custDataLst>
          </p:nvPr>
        </p:nvCxnSpPr>
        <p:spPr>
          <a:xfrm flipH="1">
            <a:off x="2305685" y="2434590"/>
            <a:ext cx="1497965" cy="1701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>
            <p:custDataLst>
              <p:tags r:id="rId18"/>
            </p:custDataLst>
          </p:nvPr>
        </p:nvCxnSpPr>
        <p:spPr>
          <a:xfrm flipH="1" flipV="1">
            <a:off x="2792730" y="5610225"/>
            <a:ext cx="549275" cy="6985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1187450" y="243459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channel 1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20"/>
            </p:custDataLst>
          </p:nvPr>
        </p:nvSpPr>
        <p:spPr>
          <a:xfrm>
            <a:off x="1491615" y="3797935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channel 2</a:t>
            </a:r>
            <a:endParaRPr lang="en-US" altLang="zh-CN"/>
          </a:p>
        </p:txBody>
      </p:sp>
      <p:sp>
        <p:nvSpPr>
          <p:cNvPr id="26" name="文本框 25"/>
          <p:cNvSpPr txBox="1"/>
          <p:nvPr>
            <p:custDataLst>
              <p:tags r:id="rId21"/>
            </p:custDataLst>
          </p:nvPr>
        </p:nvSpPr>
        <p:spPr>
          <a:xfrm>
            <a:off x="1561465" y="546100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channel 3</a:t>
            </a:r>
            <a:endParaRPr lang="en-US" altLang="zh-CN"/>
          </a:p>
        </p:txBody>
      </p:sp>
      <p:cxnSp>
        <p:nvCxnSpPr>
          <p:cNvPr id="27" name="直接箭头连接符 26"/>
          <p:cNvCxnSpPr/>
          <p:nvPr>
            <p:custDataLst>
              <p:tags r:id="rId22"/>
            </p:custDataLst>
          </p:nvPr>
        </p:nvCxnSpPr>
        <p:spPr>
          <a:xfrm>
            <a:off x="6120130" y="3683000"/>
            <a:ext cx="369570" cy="126809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23"/>
            </p:custDataLst>
          </p:nvPr>
        </p:nvSpPr>
        <p:spPr>
          <a:xfrm>
            <a:off x="6120130" y="5092700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权重值</a:t>
            </a:r>
            <a:endParaRPr lang="zh-CN" altLang="en-US"/>
          </a:p>
        </p:txBody>
      </p:sp>
      <p:cxnSp>
        <p:nvCxnSpPr>
          <p:cNvPr id="29" name="直接箭头连接符 28"/>
          <p:cNvCxnSpPr/>
          <p:nvPr>
            <p:custDataLst>
              <p:tags r:id="rId24"/>
            </p:custDataLst>
          </p:nvPr>
        </p:nvCxnSpPr>
        <p:spPr>
          <a:xfrm>
            <a:off x="5638165" y="4069715"/>
            <a:ext cx="122555" cy="120078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25"/>
            </p:custDataLst>
          </p:nvPr>
        </p:nvSpPr>
        <p:spPr>
          <a:xfrm>
            <a:off x="5288280" y="5311775"/>
            <a:ext cx="1118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偏置</a:t>
            </a:r>
            <a:r>
              <a:rPr lang="zh-CN" altLang="en-US"/>
              <a:t>值</a:t>
            </a:r>
            <a:endParaRPr lang="zh-CN" altLang="en-US"/>
          </a:p>
        </p:txBody>
      </p:sp>
      <p:cxnSp>
        <p:nvCxnSpPr>
          <p:cNvPr id="31" name="直接箭头连接符 30"/>
          <p:cNvCxnSpPr/>
          <p:nvPr>
            <p:custDataLst>
              <p:tags r:id="rId26"/>
            </p:custDataLst>
          </p:nvPr>
        </p:nvCxnSpPr>
        <p:spPr>
          <a:xfrm>
            <a:off x="5913120" y="2635885"/>
            <a:ext cx="3791585" cy="232537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352790" y="4951095"/>
            <a:ext cx="2955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卷积任何区域，相同卷积核</a:t>
            </a:r>
            <a:r>
              <a:rPr lang="en-US" altLang="zh-CN"/>
              <a:t> </a:t>
            </a:r>
            <a:r>
              <a:rPr lang="zh-CN" altLang="en-US"/>
              <a:t>相同</a:t>
            </a:r>
            <a:r>
              <a:rPr lang="en-US" altLang="zh-CN"/>
              <a:t> channel </a:t>
            </a:r>
            <a:r>
              <a:rPr lang="zh-CN" altLang="en-US"/>
              <a:t>参数</a:t>
            </a:r>
            <a:r>
              <a:rPr lang="zh-CN" altLang="en-US"/>
              <a:t>共享。</a:t>
            </a:r>
            <a:endParaRPr lang="zh-CN" altLang="en-US"/>
          </a:p>
          <a:p>
            <a:r>
              <a:rPr lang="zh-CN" altLang="en-US"/>
              <a:t>相比于其他神经网络参数大幅度</a:t>
            </a:r>
            <a:r>
              <a:rPr lang="zh-CN" altLang="en-US"/>
              <a:t>减少</a:t>
            </a:r>
            <a:endParaRPr lang="zh-CN" altLang="en-US"/>
          </a:p>
        </p:txBody>
      </p:sp>
    </p:spTree>
    <p:custDataLst>
      <p:tags r:id="rId2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1718310" y="1809115"/>
          <a:ext cx="2520315" cy="3304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0000"/>
                <a:gridCol w="360000"/>
                <a:gridCol w="360000"/>
                <a:gridCol w="360045"/>
                <a:gridCol w="359955"/>
                <a:gridCol w="360045"/>
                <a:gridCol w="359955"/>
              </a:tblGrid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8588375" y="3551555"/>
          <a:ext cx="1080135" cy="146875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0000"/>
                <a:gridCol w="360000"/>
                <a:gridCol w="360000"/>
              </a:tblGrid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8588375" y="1961515"/>
          <a:ext cx="1080135" cy="146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0000"/>
                <a:gridCol w="360000"/>
                <a:gridCol w="360000"/>
              </a:tblGrid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</a:tr>
              <a:tr h="367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 anchor="ctr" anchorCtr="0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cxnSp>
        <p:nvCxnSpPr>
          <p:cNvPr id="7" name="直接箭头连接符 6"/>
          <p:cNvCxnSpPr/>
          <p:nvPr/>
        </p:nvCxnSpPr>
        <p:spPr>
          <a:xfrm flipV="1">
            <a:off x="4822190" y="2524760"/>
            <a:ext cx="3495040" cy="1968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5"/>
            </p:custDataLst>
          </p:nvPr>
        </p:nvCxnSpPr>
        <p:spPr>
          <a:xfrm flipV="1">
            <a:off x="4822190" y="4129405"/>
            <a:ext cx="3495040" cy="1968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5403215" y="1761490"/>
            <a:ext cx="2332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ym typeface="+mn-ea"/>
              </a:rPr>
              <a:t>卷积核</a:t>
            </a:r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5530215" y="4392930"/>
            <a:ext cx="2332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ym typeface="+mn-ea"/>
              </a:rPr>
              <a:t>卷积核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47850" y="307975"/>
            <a:ext cx="95643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模型：识别数字是否为</a:t>
            </a:r>
            <a:r>
              <a:rPr lang="en-US" altLang="zh-CN" sz="2400"/>
              <a:t> 7</a:t>
            </a:r>
            <a:endParaRPr lang="en-US" altLang="zh-CN" sz="2400"/>
          </a:p>
          <a:p>
            <a:pPr algn="ctr"/>
            <a:r>
              <a:rPr lang="zh-CN" altLang="en-US" sz="2400"/>
              <a:t>超参数：</a:t>
            </a:r>
            <a:r>
              <a:rPr lang="en-US" altLang="zh-CN" sz="2400"/>
              <a:t> </a:t>
            </a:r>
            <a:r>
              <a:rPr lang="zh-CN" altLang="en-US" sz="2400"/>
              <a:t>卷积核数量</a:t>
            </a:r>
            <a:r>
              <a:rPr lang="en-US" altLang="zh-CN" sz="2400"/>
              <a:t> 2</a:t>
            </a:r>
            <a:endParaRPr lang="zh-CN" altLang="en-US" sz="2400"/>
          </a:p>
          <a:p>
            <a:pPr algn="ctr"/>
            <a:r>
              <a:rPr lang="zh-CN" altLang="en-US" sz="2400"/>
              <a:t>经过数据的反向传播（对模型进行训练）</a:t>
            </a:r>
            <a:r>
              <a:rPr lang="en-US" altLang="zh-CN" sz="2400"/>
              <a:t> </a:t>
            </a:r>
            <a:r>
              <a:rPr lang="zh-CN" altLang="en-US" sz="2400"/>
              <a:t>，</a:t>
            </a:r>
            <a:r>
              <a:rPr lang="en-US" altLang="zh-CN" sz="2400"/>
              <a:t> </a:t>
            </a:r>
            <a:r>
              <a:rPr lang="zh-CN" altLang="en-US" sz="2400">
                <a:solidFill>
                  <a:srgbClr val="FF0000"/>
                </a:solidFill>
              </a:rPr>
              <a:t>可能</a:t>
            </a:r>
            <a:r>
              <a:rPr lang="zh-CN" altLang="en-US" sz="2400"/>
              <a:t>形成的两个卷积核</a:t>
            </a:r>
            <a:endParaRPr lang="zh-CN" altLang="en-US" sz="2400"/>
          </a:p>
        </p:txBody>
      </p: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33040" y="458470"/>
            <a:ext cx="6964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ReLU（Rectified Linear Unit）是一种常用的激活函数（激活层）</a:t>
            </a:r>
            <a:endParaRPr lang="zh-CN" altLang="en-US"/>
          </a:p>
        </p:txBody>
      </p:sp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3459480" y="1184910"/>
            <a:ext cx="5273040" cy="2755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3424555" y="2907665"/>
            <a:ext cx="2566035" cy="72898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6110" y="1604010"/>
            <a:ext cx="2196465" cy="1651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141095" y="4170045"/>
            <a:ext cx="990981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非线性特征学习： 由于ReLU在输入大于零时是线性的，因此它可以帮助神经网络学习和表示数据中的非线性关系，这对于复杂模式和特征的捕获非常重要。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稀疏激活性： ReLU具有稀疏激活性质，即在正输入值时激活，而在负输入值时不激活。这使得网络中的许多神经元处于非激活状态，有助于减少参数的相关性，从而减少过拟合风险。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减少</a:t>
            </a:r>
            <a:r>
              <a:rPr lang="zh-CN" altLang="en-US">
                <a:solidFill>
                  <a:srgbClr val="FF0000"/>
                </a:solidFill>
              </a:rPr>
              <a:t>梯度消失</a:t>
            </a:r>
            <a:r>
              <a:rPr lang="zh-CN" altLang="en-US"/>
              <a:t>问题： 在反向传播过程中，ReLU的梯度计算相对简单，因为在正区域是恒等映射，梯度为1，而在负区域是零。这有助于缓解梯度消失问题，允许更深的网络进行训练。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07425" y="2289810"/>
            <a:ext cx="3293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单个神经元经过上一层数据</a:t>
            </a:r>
            <a:r>
              <a:rPr lang="en-US" altLang="zh-CN"/>
              <a:t> </a:t>
            </a:r>
            <a:r>
              <a:rPr lang="zh-CN" altLang="en-US"/>
              <a:t>与权重累加</a:t>
            </a:r>
            <a:r>
              <a:rPr lang="en-US" altLang="zh-CN"/>
              <a:t> + bias </a:t>
            </a:r>
            <a:r>
              <a:rPr lang="zh-CN" altLang="en-US"/>
              <a:t>后</a:t>
            </a:r>
            <a:r>
              <a:rPr lang="en-US" altLang="zh-CN"/>
              <a:t> </a:t>
            </a:r>
            <a:r>
              <a:rPr lang="zh-CN" altLang="en-US"/>
              <a:t>输入</a:t>
            </a:r>
            <a:r>
              <a:rPr lang="en-US" altLang="zh-CN"/>
              <a:t>R</a:t>
            </a:r>
            <a:r>
              <a:rPr lang="en-US" altLang="zh-CN"/>
              <a:t>eLU </a:t>
            </a:r>
            <a:r>
              <a:rPr lang="zh-CN" altLang="en-US"/>
              <a:t>层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4120515" y="1675765"/>
            <a:ext cx="5038725" cy="3506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688205" y="542290"/>
            <a:ext cx="28155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/>
              <a:t>pooling </a:t>
            </a:r>
            <a:r>
              <a:rPr lang="zh-CN" altLang="en-US" sz="3200"/>
              <a:t>原理</a:t>
            </a:r>
            <a:endParaRPr lang="zh-CN" altLang="en-US" sz="3200"/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6" name="流程图: 联系 5"/>
          <p:cNvSpPr/>
          <p:nvPr/>
        </p:nvSpPr>
        <p:spPr>
          <a:xfrm>
            <a:off x="4715510" y="1758950"/>
            <a:ext cx="360000" cy="36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流程图: 联系 6"/>
          <p:cNvSpPr/>
          <p:nvPr>
            <p:custDataLst>
              <p:tags r:id="rId3"/>
            </p:custDataLst>
          </p:nvPr>
        </p:nvSpPr>
        <p:spPr>
          <a:xfrm>
            <a:off x="6459220" y="1219200"/>
            <a:ext cx="360000" cy="3600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>
            <p:custDataLst>
              <p:tags r:id="rId4"/>
            </p:custDataLst>
          </p:nvPr>
        </p:nvSpPr>
        <p:spPr>
          <a:xfrm>
            <a:off x="6459220" y="2265045"/>
            <a:ext cx="360000" cy="3600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22185" y="1246505"/>
            <a:ext cx="359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0</a:t>
            </a:r>
            <a:endParaRPr lang="en-US" altLang="zh-CN"/>
          </a:p>
        </p:txBody>
      </p:sp>
      <p:cxnSp>
        <p:nvCxnSpPr>
          <p:cNvPr id="13" name="直接箭头连接符 12"/>
          <p:cNvCxnSpPr>
            <a:endCxn id="7" idx="2"/>
          </p:cNvCxnSpPr>
          <p:nvPr/>
        </p:nvCxnSpPr>
        <p:spPr>
          <a:xfrm flipV="1">
            <a:off x="5065395" y="1399540"/>
            <a:ext cx="1393825" cy="53975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8" idx="2"/>
          </p:cNvCxnSpPr>
          <p:nvPr>
            <p:custDataLst>
              <p:tags r:id="rId5"/>
            </p:custDataLst>
          </p:nvPr>
        </p:nvCxnSpPr>
        <p:spPr>
          <a:xfrm>
            <a:off x="5065395" y="1939290"/>
            <a:ext cx="1393825" cy="50609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6"/>
            </p:custDataLst>
          </p:nvPr>
        </p:nvCxnSpPr>
        <p:spPr>
          <a:xfrm>
            <a:off x="3691255" y="1939290"/>
            <a:ext cx="993775" cy="889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流程图: 联系 19"/>
          <p:cNvSpPr/>
          <p:nvPr>
            <p:custDataLst>
              <p:tags r:id="rId7"/>
            </p:custDataLst>
          </p:nvPr>
        </p:nvSpPr>
        <p:spPr>
          <a:xfrm>
            <a:off x="3321685" y="1758950"/>
            <a:ext cx="360000" cy="360000"/>
          </a:xfrm>
          <a:prstGeom prst="flowChartConnector">
            <a:avLst/>
          </a:prstGeom>
          <a:solidFill>
            <a:srgbClr val="CE1FD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943350" y="1485265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w1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5518785" y="1116965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w2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339205" y="823595"/>
            <a:ext cx="72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正数</a:t>
            </a:r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5513070" y="2516505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w3</a:t>
            </a:r>
            <a:endParaRPr lang="en-US" altLang="zh-CN"/>
          </a:p>
        </p:txBody>
      </p: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6099810" y="2713990"/>
            <a:ext cx="1078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负数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364230" y="248285"/>
            <a:ext cx="5162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判断</a:t>
            </a:r>
            <a:r>
              <a:rPr lang="en-US" altLang="zh-CN"/>
              <a:t> </a:t>
            </a:r>
            <a:r>
              <a:rPr lang="zh-CN" altLang="en-US"/>
              <a:t>输入数字是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正数</a:t>
            </a:r>
            <a:r>
              <a:rPr lang="en-US" altLang="zh-CN"/>
              <a:t> </a:t>
            </a:r>
            <a:r>
              <a:rPr lang="zh-CN" altLang="en-US"/>
              <a:t>还是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负数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设置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假设</a:t>
            </a:r>
            <a:r>
              <a:rPr lang="en-US" altLang="zh-CN">
                <a:solidFill>
                  <a:schemeClr val="tx1"/>
                </a:solidFill>
              </a:rPr>
              <a:t> bias = 0 </a:t>
            </a:r>
            <a:r>
              <a:rPr lang="zh-CN" altLang="en-US">
                <a:solidFill>
                  <a:schemeClr val="tx1"/>
                </a:solidFill>
              </a:rPr>
              <a:t>（也就是不考虑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偏</a:t>
            </a:r>
            <a:r>
              <a:rPr lang="zh-CN" altLang="en-US">
                <a:solidFill>
                  <a:schemeClr val="tx1"/>
                </a:solidFill>
              </a:rPr>
              <a:t>置）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468245" y="1758950"/>
            <a:ext cx="42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 </a:t>
            </a:r>
            <a:endParaRPr lang="en-US" altLang="zh-CN"/>
          </a:p>
        </p:txBody>
      </p:sp>
      <p:sp>
        <p:nvSpPr>
          <p:cNvPr id="31" name="流程图: 联系 30"/>
          <p:cNvSpPr/>
          <p:nvPr>
            <p:custDataLst>
              <p:tags r:id="rId12"/>
            </p:custDataLst>
          </p:nvPr>
        </p:nvSpPr>
        <p:spPr>
          <a:xfrm>
            <a:off x="4767580" y="4201795"/>
            <a:ext cx="360000" cy="36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>
            <p:custDataLst>
              <p:tags r:id="rId13"/>
            </p:custDataLst>
          </p:nvPr>
        </p:nvSpPr>
        <p:spPr>
          <a:xfrm>
            <a:off x="6511290" y="3662045"/>
            <a:ext cx="360000" cy="3600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流程图: 联系 32"/>
          <p:cNvSpPr/>
          <p:nvPr>
            <p:custDataLst>
              <p:tags r:id="rId14"/>
            </p:custDataLst>
          </p:nvPr>
        </p:nvSpPr>
        <p:spPr>
          <a:xfrm>
            <a:off x="6511290" y="4707890"/>
            <a:ext cx="360000" cy="3600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15"/>
            </p:custDataLst>
          </p:nvPr>
        </p:nvSpPr>
        <p:spPr>
          <a:xfrm>
            <a:off x="7374255" y="3689350"/>
            <a:ext cx="359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35" name="直接箭头连接符 34"/>
          <p:cNvCxnSpPr>
            <a:endCxn id="32" idx="2"/>
          </p:cNvCxnSpPr>
          <p:nvPr>
            <p:custDataLst>
              <p:tags r:id="rId16"/>
            </p:custDataLst>
          </p:nvPr>
        </p:nvCxnSpPr>
        <p:spPr>
          <a:xfrm flipV="1">
            <a:off x="5117465" y="3842385"/>
            <a:ext cx="1393825" cy="53975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33" idx="2"/>
          </p:cNvCxnSpPr>
          <p:nvPr>
            <p:custDataLst>
              <p:tags r:id="rId17"/>
            </p:custDataLst>
          </p:nvPr>
        </p:nvCxnSpPr>
        <p:spPr>
          <a:xfrm>
            <a:off x="5117465" y="4382135"/>
            <a:ext cx="1393825" cy="50609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>
            <a:off x="3743325" y="4382135"/>
            <a:ext cx="993775" cy="889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流程图: 联系 37"/>
          <p:cNvSpPr/>
          <p:nvPr>
            <p:custDataLst>
              <p:tags r:id="rId19"/>
            </p:custDataLst>
          </p:nvPr>
        </p:nvSpPr>
        <p:spPr>
          <a:xfrm>
            <a:off x="3373755" y="4201795"/>
            <a:ext cx="360000" cy="360000"/>
          </a:xfrm>
          <a:prstGeom prst="flowChartConnector">
            <a:avLst/>
          </a:prstGeom>
          <a:solidFill>
            <a:srgbClr val="CE1FD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>
            <p:custDataLst>
              <p:tags r:id="rId20"/>
            </p:custDataLst>
          </p:nvPr>
        </p:nvSpPr>
        <p:spPr>
          <a:xfrm>
            <a:off x="3995420" y="3928110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w1</a:t>
            </a:r>
            <a:endParaRPr lang="en-US" altLang="zh-CN"/>
          </a:p>
        </p:txBody>
      </p:sp>
      <p:sp>
        <p:nvSpPr>
          <p:cNvPr id="40" name="文本框 39"/>
          <p:cNvSpPr txBox="1"/>
          <p:nvPr>
            <p:custDataLst>
              <p:tags r:id="rId21"/>
            </p:custDataLst>
          </p:nvPr>
        </p:nvSpPr>
        <p:spPr>
          <a:xfrm>
            <a:off x="5570855" y="3559810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w2</a:t>
            </a:r>
            <a:endParaRPr lang="en-US" altLang="zh-CN"/>
          </a:p>
        </p:txBody>
      </p:sp>
      <p:sp>
        <p:nvSpPr>
          <p:cNvPr id="41" name="文本框 40"/>
          <p:cNvSpPr txBox="1"/>
          <p:nvPr>
            <p:custDataLst>
              <p:tags r:id="rId22"/>
            </p:custDataLst>
          </p:nvPr>
        </p:nvSpPr>
        <p:spPr>
          <a:xfrm>
            <a:off x="6391275" y="3266440"/>
            <a:ext cx="72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正数</a:t>
            </a:r>
            <a:endParaRPr lang="zh-CN" altLang="en-US"/>
          </a:p>
        </p:txBody>
      </p:sp>
      <p:sp>
        <p:nvSpPr>
          <p:cNvPr id="42" name="文本框 41"/>
          <p:cNvSpPr txBox="1"/>
          <p:nvPr>
            <p:custDataLst>
              <p:tags r:id="rId23"/>
            </p:custDataLst>
          </p:nvPr>
        </p:nvSpPr>
        <p:spPr>
          <a:xfrm>
            <a:off x="5565140" y="4959350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w3</a:t>
            </a:r>
            <a:endParaRPr lang="en-US" altLang="zh-CN"/>
          </a:p>
        </p:txBody>
      </p:sp>
      <p:sp>
        <p:nvSpPr>
          <p:cNvPr id="43" name="文本框 42"/>
          <p:cNvSpPr txBox="1"/>
          <p:nvPr>
            <p:custDataLst>
              <p:tags r:id="rId24"/>
            </p:custDataLst>
          </p:nvPr>
        </p:nvSpPr>
        <p:spPr>
          <a:xfrm>
            <a:off x="6151880" y="5156835"/>
            <a:ext cx="1078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负数</a:t>
            </a:r>
            <a:endParaRPr lang="zh-CN" altLang="en-US"/>
          </a:p>
        </p:txBody>
      </p:sp>
      <p:sp>
        <p:nvSpPr>
          <p:cNvPr id="44" name="文本框 43"/>
          <p:cNvSpPr txBox="1"/>
          <p:nvPr>
            <p:custDataLst>
              <p:tags r:id="rId25"/>
            </p:custDataLst>
          </p:nvPr>
        </p:nvSpPr>
        <p:spPr>
          <a:xfrm>
            <a:off x="2520315" y="4201795"/>
            <a:ext cx="42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  </a:t>
            </a:r>
            <a:endParaRPr lang="en-US" altLang="zh-CN"/>
          </a:p>
        </p:txBody>
      </p:sp>
      <p:pic>
        <p:nvPicPr>
          <p:cNvPr id="106" name="图片 105"/>
          <p:cNvPicPr/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894955" y="2118995"/>
            <a:ext cx="3813810" cy="24422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6" name="流程图: 联系 5"/>
          <p:cNvSpPr/>
          <p:nvPr>
            <p:custDataLst>
              <p:tags r:id="rId3"/>
            </p:custDataLst>
          </p:nvPr>
        </p:nvSpPr>
        <p:spPr>
          <a:xfrm>
            <a:off x="4715510" y="1758950"/>
            <a:ext cx="360000" cy="3600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流程图: 联系 6"/>
          <p:cNvSpPr/>
          <p:nvPr>
            <p:custDataLst>
              <p:tags r:id="rId4"/>
            </p:custDataLst>
          </p:nvPr>
        </p:nvSpPr>
        <p:spPr>
          <a:xfrm>
            <a:off x="6459220" y="1219200"/>
            <a:ext cx="360000" cy="3600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流程图: 联系 7"/>
          <p:cNvSpPr/>
          <p:nvPr>
            <p:custDataLst>
              <p:tags r:id="rId5"/>
            </p:custDataLst>
          </p:nvPr>
        </p:nvSpPr>
        <p:spPr>
          <a:xfrm>
            <a:off x="6459220" y="2265045"/>
            <a:ext cx="360000" cy="3600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7322185" y="1246505"/>
            <a:ext cx="359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0</a:t>
            </a:r>
            <a:endParaRPr lang="en-US" altLang="zh-CN"/>
          </a:p>
        </p:txBody>
      </p:sp>
      <p:cxnSp>
        <p:nvCxnSpPr>
          <p:cNvPr id="13" name="直接箭头连接符 12"/>
          <p:cNvCxnSpPr>
            <a:endCxn id="7" idx="2"/>
          </p:cNvCxnSpPr>
          <p:nvPr>
            <p:custDataLst>
              <p:tags r:id="rId7"/>
            </p:custDataLst>
          </p:nvPr>
        </p:nvCxnSpPr>
        <p:spPr>
          <a:xfrm flipV="1">
            <a:off x="5065395" y="1399540"/>
            <a:ext cx="1393825" cy="53975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8" idx="2"/>
          </p:cNvCxnSpPr>
          <p:nvPr>
            <p:custDataLst>
              <p:tags r:id="rId8"/>
            </p:custDataLst>
          </p:nvPr>
        </p:nvCxnSpPr>
        <p:spPr>
          <a:xfrm>
            <a:off x="5065395" y="1939290"/>
            <a:ext cx="1393825" cy="50609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>
            <p:custDataLst>
              <p:tags r:id="rId9"/>
            </p:custDataLst>
          </p:nvPr>
        </p:nvCxnSpPr>
        <p:spPr>
          <a:xfrm>
            <a:off x="3691255" y="1939290"/>
            <a:ext cx="993775" cy="889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流程图: 联系 19"/>
          <p:cNvSpPr/>
          <p:nvPr>
            <p:custDataLst>
              <p:tags r:id="rId10"/>
            </p:custDataLst>
          </p:nvPr>
        </p:nvSpPr>
        <p:spPr>
          <a:xfrm>
            <a:off x="3321685" y="1758950"/>
            <a:ext cx="360000" cy="360000"/>
          </a:xfrm>
          <a:prstGeom prst="flowChartConnector">
            <a:avLst/>
          </a:prstGeom>
          <a:solidFill>
            <a:srgbClr val="CE1FD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3943350" y="1485265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w1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5518785" y="1116965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w2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6339205" y="823595"/>
            <a:ext cx="72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正数</a:t>
            </a:r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5513070" y="2516505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w3</a:t>
            </a:r>
            <a:endParaRPr lang="en-US" altLang="zh-CN"/>
          </a:p>
        </p:txBody>
      </p: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6099810" y="2713990"/>
            <a:ext cx="1078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负数</a:t>
            </a:r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6"/>
            </p:custDataLst>
          </p:nvPr>
        </p:nvSpPr>
        <p:spPr>
          <a:xfrm>
            <a:off x="2468245" y="1758950"/>
            <a:ext cx="42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 </a:t>
            </a:r>
            <a:endParaRPr lang="en-US" altLang="zh-CN"/>
          </a:p>
        </p:txBody>
      </p:sp>
      <p:sp>
        <p:nvSpPr>
          <p:cNvPr id="2" name="文本框 1"/>
          <p:cNvSpPr txBox="1"/>
          <p:nvPr>
            <p:custDataLst>
              <p:tags r:id="rId17"/>
            </p:custDataLst>
          </p:nvPr>
        </p:nvSpPr>
        <p:spPr>
          <a:xfrm>
            <a:off x="1153160" y="3649980"/>
            <a:ext cx="1052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w1 = 0.5</a:t>
            </a:r>
            <a:endParaRPr lang="en-US" altLang="zh-CN"/>
          </a:p>
          <a:p>
            <a:r>
              <a:rPr lang="en-US" altLang="zh-CN"/>
              <a:t>w2 = 0.5</a:t>
            </a:r>
            <a:endParaRPr lang="en-US" altLang="zh-CN"/>
          </a:p>
          <a:p>
            <a:r>
              <a:rPr lang="en-US" altLang="zh-CN"/>
              <a:t>w3 = 0.5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8"/>
            </p:custDataLst>
          </p:nvPr>
        </p:nvSpPr>
        <p:spPr>
          <a:xfrm>
            <a:off x="6499860" y="1200150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19"/>
            </p:custDataLst>
          </p:nvPr>
        </p:nvSpPr>
        <p:spPr>
          <a:xfrm>
            <a:off x="3351530" y="1748155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20"/>
            </p:custDataLst>
          </p:nvPr>
        </p:nvSpPr>
        <p:spPr>
          <a:xfrm>
            <a:off x="6471920" y="2255520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21"/>
            </p:custDataLst>
          </p:nvPr>
        </p:nvSpPr>
        <p:spPr>
          <a:xfrm>
            <a:off x="4746625" y="1751330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420995" y="3916045"/>
            <a:ext cx="367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  <a:p>
            <a:r>
              <a:rPr lang="en-US" altLang="zh-CN"/>
              <a:t>d</a:t>
            </a:r>
            <a:endParaRPr lang="en-US" altLang="zh-CN"/>
          </a:p>
        </p:txBody>
      </p:sp>
      <p:sp>
        <p:nvSpPr>
          <p:cNvPr id="18" name="双括号 17"/>
          <p:cNvSpPr/>
          <p:nvPr/>
        </p:nvSpPr>
        <p:spPr>
          <a:xfrm>
            <a:off x="5381625" y="3912870"/>
            <a:ext cx="389255" cy="728980"/>
          </a:xfrm>
          <a:prstGeom prst="bracketPair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402070" y="3890645"/>
            <a:ext cx="523240" cy="728980"/>
            <a:chOff x="10648" y="6362"/>
            <a:chExt cx="824" cy="1148"/>
          </a:xfrm>
        </p:grpSpPr>
        <p:sp>
          <p:nvSpPr>
            <p:cNvPr id="26" name="文本框 25"/>
            <p:cNvSpPr txBox="1"/>
            <p:nvPr>
              <p:custDataLst>
                <p:tags r:id="rId22"/>
              </p:custDataLst>
            </p:nvPr>
          </p:nvSpPr>
          <p:spPr>
            <a:xfrm>
              <a:off x="10648" y="6419"/>
              <a:ext cx="82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w2</a:t>
              </a:r>
              <a:endParaRPr lang="en-US" altLang="zh-CN"/>
            </a:p>
            <a:p>
              <a:r>
                <a:rPr lang="en-US" altLang="zh-CN"/>
                <a:t>w3</a:t>
              </a:r>
              <a:endParaRPr lang="en-US" altLang="zh-CN"/>
            </a:p>
          </p:txBody>
        </p:sp>
        <p:sp>
          <p:nvSpPr>
            <p:cNvPr id="28" name="双括号 27"/>
            <p:cNvSpPr/>
            <p:nvPr>
              <p:custDataLst>
                <p:tags r:id="rId23"/>
              </p:custDataLst>
            </p:nvPr>
          </p:nvSpPr>
          <p:spPr>
            <a:xfrm>
              <a:off x="10692" y="6362"/>
              <a:ext cx="613" cy="1148"/>
            </a:xfrm>
            <a:prstGeom prst="bracketPair">
              <a:avLst/>
            </a:prstGeom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925310" y="4054475"/>
            <a:ext cx="599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×</a:t>
            </a:r>
            <a:r>
              <a:rPr lang="en-US" altLang="zh-CN"/>
              <a:t> b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5887085" y="4056380"/>
            <a:ext cx="329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＝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051810" y="4054475"/>
            <a:ext cx="191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 = w1 </a:t>
            </a:r>
            <a:r>
              <a:rPr lang="zh-CN" altLang="en-US"/>
              <a:t>×</a:t>
            </a:r>
            <a:r>
              <a:rPr lang="en-US" altLang="zh-CN"/>
              <a:t> a = 0.5</a:t>
            </a:r>
            <a:endParaRPr lang="en-US" altLang="zh-CN"/>
          </a:p>
        </p:txBody>
      </p:sp>
      <p:grpSp>
        <p:nvGrpSpPr>
          <p:cNvPr id="34" name="组合 33"/>
          <p:cNvGrpSpPr/>
          <p:nvPr/>
        </p:nvGrpSpPr>
        <p:grpSpPr>
          <a:xfrm>
            <a:off x="7870825" y="3912870"/>
            <a:ext cx="618490" cy="728980"/>
            <a:chOff x="10692" y="6362"/>
            <a:chExt cx="974" cy="1148"/>
          </a:xfrm>
        </p:grpSpPr>
        <p:sp>
          <p:nvSpPr>
            <p:cNvPr id="35" name="文本框 34"/>
            <p:cNvSpPr txBox="1"/>
            <p:nvPr>
              <p:custDataLst>
                <p:tags r:id="rId24"/>
              </p:custDataLst>
            </p:nvPr>
          </p:nvSpPr>
          <p:spPr>
            <a:xfrm>
              <a:off x="10692" y="6437"/>
              <a:ext cx="96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0.25</a:t>
              </a:r>
              <a:endParaRPr lang="en-US" altLang="zh-CN"/>
            </a:p>
            <a:p>
              <a:r>
                <a:rPr lang="en-US" altLang="zh-CN"/>
                <a:t>0.25</a:t>
              </a:r>
              <a:endParaRPr lang="en-US" altLang="zh-CN"/>
            </a:p>
          </p:txBody>
        </p:sp>
        <p:sp>
          <p:nvSpPr>
            <p:cNvPr id="36" name="双括号 35"/>
            <p:cNvSpPr/>
            <p:nvPr>
              <p:custDataLst>
                <p:tags r:id="rId25"/>
              </p:custDataLst>
            </p:nvPr>
          </p:nvSpPr>
          <p:spPr>
            <a:xfrm>
              <a:off x="10692" y="6362"/>
              <a:ext cx="974" cy="1148"/>
            </a:xfrm>
            <a:prstGeom prst="bracketPair">
              <a:avLst/>
            </a:prstGeom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>
            <p:custDataLst>
              <p:tags r:id="rId26"/>
            </p:custDataLst>
          </p:nvPr>
        </p:nvSpPr>
        <p:spPr>
          <a:xfrm>
            <a:off x="7461250" y="4056380"/>
            <a:ext cx="329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＝</a:t>
            </a:r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9305925" y="3912870"/>
            <a:ext cx="338455" cy="728980"/>
            <a:chOff x="10692" y="6362"/>
            <a:chExt cx="974" cy="1148"/>
          </a:xfrm>
        </p:grpSpPr>
        <p:sp>
          <p:nvSpPr>
            <p:cNvPr id="39" name="文本框 38"/>
            <p:cNvSpPr txBox="1"/>
            <p:nvPr>
              <p:custDataLst>
                <p:tags r:id="rId27"/>
              </p:custDataLst>
            </p:nvPr>
          </p:nvSpPr>
          <p:spPr>
            <a:xfrm>
              <a:off x="10692" y="6437"/>
              <a:ext cx="96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</a:t>
              </a:r>
              <a:endParaRPr lang="en-US" altLang="zh-CN"/>
            </a:p>
            <a:p>
              <a:r>
                <a:rPr lang="en-US" altLang="zh-CN"/>
                <a:t>0</a:t>
              </a:r>
              <a:endParaRPr lang="en-US" altLang="zh-CN"/>
            </a:p>
          </p:txBody>
        </p:sp>
        <p:sp>
          <p:nvSpPr>
            <p:cNvPr id="40" name="双括号 39"/>
            <p:cNvSpPr/>
            <p:nvPr>
              <p:custDataLst>
                <p:tags r:id="rId28"/>
              </p:custDataLst>
            </p:nvPr>
          </p:nvSpPr>
          <p:spPr>
            <a:xfrm>
              <a:off x="10692" y="6362"/>
              <a:ext cx="974" cy="1148"/>
            </a:xfrm>
            <a:prstGeom prst="bracketPair">
              <a:avLst/>
            </a:prstGeom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8756650" y="4056380"/>
            <a:ext cx="277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≠</a:t>
            </a:r>
            <a:endParaRPr lang="en-US" altLang="zh-CN"/>
          </a:p>
        </p:txBody>
      </p:sp>
      <p:cxnSp>
        <p:nvCxnSpPr>
          <p:cNvPr id="42" name="直接箭头连接符 41"/>
          <p:cNvCxnSpPr/>
          <p:nvPr/>
        </p:nvCxnSpPr>
        <p:spPr>
          <a:xfrm flipH="1" flipV="1">
            <a:off x="6402070" y="5320030"/>
            <a:ext cx="2470150" cy="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014845" y="539496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反向传播</a:t>
            </a:r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6666230" y="3503295"/>
            <a:ext cx="702310" cy="38100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6653530" y="4686300"/>
            <a:ext cx="764540" cy="31496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524750" y="3134995"/>
            <a:ext cx="633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w2</a:t>
            </a:r>
            <a:endParaRPr lang="en-US" altLang="zh-CN">
              <a:sym typeface="+mn-ea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8030845" y="3071495"/>
            <a:ext cx="6350" cy="43180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>
            <a:off x="8037195" y="4686300"/>
            <a:ext cx="10795" cy="32258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7486650" y="4686300"/>
            <a:ext cx="506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w3</a:t>
            </a:r>
            <a:endParaRPr lang="en-US" altLang="zh-CN">
              <a:sym typeface="+mn-ea"/>
            </a:endParaRPr>
          </a:p>
        </p:txBody>
      </p:sp>
    </p:spTree>
    <p:custDataLst>
      <p:tags r:id="rId2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6" grpId="0"/>
      <p:bldP spid="46" grpId="1"/>
      <p:bldP spid="49" grpId="0"/>
      <p:bldP spid="4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" y="147320"/>
            <a:ext cx="4219575" cy="1076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7655" y="1223645"/>
            <a:ext cx="3638550" cy="3933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7655" y="5157470"/>
            <a:ext cx="3238500" cy="1285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00575" y="147320"/>
            <a:ext cx="2867025" cy="3895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562475" y="4043045"/>
            <a:ext cx="3067050" cy="1457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562475" y="5386705"/>
            <a:ext cx="3295650" cy="1238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665845" y="147320"/>
            <a:ext cx="2609850" cy="653415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43735" y="161925"/>
            <a:ext cx="2990850" cy="6534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49645" y="2737485"/>
            <a:ext cx="43237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最终</a:t>
            </a:r>
            <a:r>
              <a:rPr lang="en-US" altLang="zh-CN" sz="2800"/>
              <a:t>  102 </a:t>
            </a:r>
            <a:r>
              <a:rPr lang="zh-CN" altLang="en-US" sz="2800"/>
              <a:t>种花卉图像识别</a:t>
            </a:r>
            <a:endParaRPr lang="en-US" altLang="zh-CN" sz="2800"/>
          </a:p>
          <a:p>
            <a:r>
              <a:rPr lang="zh-CN" altLang="en-US" sz="2800"/>
              <a:t>训练集准确度</a:t>
            </a:r>
            <a:r>
              <a:rPr lang="en-US" altLang="zh-CN" sz="2800"/>
              <a:t> 0.8</a:t>
            </a:r>
            <a:endParaRPr lang="en-US" altLang="zh-CN" sz="2800"/>
          </a:p>
          <a:p>
            <a:r>
              <a:rPr lang="zh-CN" altLang="en-US" sz="2800"/>
              <a:t>测试集准确度</a:t>
            </a:r>
            <a:r>
              <a:rPr lang="en-US" altLang="zh-CN" sz="2800"/>
              <a:t> 0.7</a:t>
            </a:r>
            <a:endParaRPr lang="en-US" altLang="zh-CN" sz="2800"/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17955" y="1290320"/>
            <a:ext cx="9534525" cy="4276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24530" y="55670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2012</a:t>
            </a:r>
            <a:r>
              <a:rPr lang="zh-CN" altLang="en-US"/>
              <a:t>年开始</a:t>
            </a:r>
            <a:r>
              <a:rPr lang="en-US" altLang="zh-CN"/>
              <a:t>DL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错误率大幅度</a:t>
            </a:r>
            <a:r>
              <a:rPr lang="zh-CN" altLang="en-US"/>
              <a:t>下降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19630" y="809625"/>
            <a:ext cx="8429625" cy="32099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108" name="图片 107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63800" y="688340"/>
            <a:ext cx="7023100" cy="3683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718310" y="4591050"/>
            <a:ext cx="87928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CPU </a:t>
            </a:r>
            <a:r>
              <a:rPr lang="zh-CN" altLang="en-US" sz="2400"/>
              <a:t>适合串行计算，</a:t>
            </a:r>
            <a:r>
              <a:rPr lang="en-US" altLang="zh-CN" sz="2400"/>
              <a:t> </a:t>
            </a:r>
            <a:r>
              <a:rPr lang="zh-CN" altLang="en-US" sz="2400"/>
              <a:t>主频高，算力强，核心少，并行处理能力弱</a:t>
            </a:r>
            <a:endParaRPr lang="zh-CN" altLang="en-US" sz="2400"/>
          </a:p>
          <a:p>
            <a:r>
              <a:rPr lang="en-US" altLang="zh-CN" sz="2400"/>
              <a:t>GPU </a:t>
            </a:r>
            <a:r>
              <a:rPr lang="zh-CN" altLang="en-US" sz="2400"/>
              <a:t>适合并行运算，主频低，算力弱，核心多，适合并行运算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2242820" y="5640705"/>
            <a:ext cx="7465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  <a:sym typeface="+mn-ea"/>
              </a:rPr>
              <a:t>人工神经网络计算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每个神经元节点算法简单，不需要算力特别强的处理器，但是神经元数目多，适合并行计算能力强的处理器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74215" y="2133600"/>
            <a:ext cx="8692515" cy="46088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 descr="4fde874d-a508-4145-85ec-696e53817ac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945" y="1327150"/>
            <a:ext cx="6976110" cy="3924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44060" y="2200910"/>
            <a:ext cx="3103880" cy="186118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15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展望</a:t>
            </a:r>
            <a:endParaRPr lang="zh-CN" altLang="en-US" sz="115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410538" y="2089683"/>
            <a:ext cx="5489803" cy="171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10000"/>
              </a:lnSpc>
            </a:pPr>
            <a:r>
              <a:rPr kumimoji="1" lang="zh-CN" altLang="en-US" sz="9600" b="1" kern="1500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</a:rPr>
              <a:t>感谢聆听</a:t>
            </a:r>
            <a:endParaRPr kumimoji="1" lang="zh-CN" altLang="en-US" sz="9600" b="1" kern="1500" spc="300" dirty="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cs typeface="思源黑体 Bold" panose="020B08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845" y="39287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THANKS FOR LISTENING</a:t>
            </a:r>
            <a:endParaRPr lang="en-US" altLang="zh-CN" spc="30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94995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3"/>
            </p:custDataLst>
          </p:nvPr>
        </p:nvSpPr>
        <p:spPr>
          <a:xfrm>
            <a:off x="872490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4"/>
            </p:custDataLst>
          </p:nvPr>
        </p:nvSpPr>
        <p:spPr>
          <a:xfrm>
            <a:off x="1149985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829550" y="6291580"/>
            <a:ext cx="21145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spc="300">
                <a:solidFill>
                  <a:schemeClr val="bg1"/>
                </a:solidFill>
                <a:uFillTx/>
                <a:latin typeface="思源黑体 Light" panose="020B0300000000000000" charset="-122"/>
                <a:ea typeface="思源黑体 Light" panose="020B0300000000000000" charset="-122"/>
              </a:rPr>
              <a:t>欧易旗下子公司</a:t>
            </a:r>
            <a:endParaRPr lang="zh-CN" altLang="en-US" sz="800" spc="300">
              <a:solidFill>
                <a:schemeClr val="bg1"/>
              </a:solidFill>
              <a:uFillTx/>
              <a:latin typeface="思源黑体 Light" panose="020B0300000000000000" charset="-122"/>
              <a:ea typeface="思源黑体 Light" panose="020B0300000000000000" charset="-122"/>
            </a:endParaRPr>
          </a:p>
        </p:txBody>
      </p:sp>
      <p:pic>
        <p:nvPicPr>
          <p:cNvPr id="5" name="图片 4" descr="图层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070930" y="6237275"/>
            <a:ext cx="2700065" cy="255600"/>
          </a:xfrm>
          <a:prstGeom prst="rect">
            <a:avLst/>
          </a:prstGeom>
        </p:spPr>
      </p:pic>
      <p:pic>
        <p:nvPicPr>
          <p:cNvPr id="29" name="图片 28" descr="资源 2@4x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41621" y="537210"/>
            <a:ext cx="2629374" cy="288000"/>
          </a:xfrm>
          <a:prstGeom prst="rect">
            <a:avLst/>
          </a:prstGeom>
        </p:spPr>
      </p:pic>
      <p:pic>
        <p:nvPicPr>
          <p:cNvPr id="33" name="图片 32" descr="OE-LOGO-优化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96263" y="496570"/>
            <a:ext cx="1681480" cy="44386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19455" y="297751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</a:t>
            </a:r>
            <a:endParaRPr lang="zh-CN" altLang="en-US" sz="5400" b="1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左大括号 11"/>
          <p:cNvSpPr/>
          <p:nvPr>
            <p:custDataLst>
              <p:tags r:id="rId4"/>
            </p:custDataLst>
          </p:nvPr>
        </p:nvSpPr>
        <p:spPr>
          <a:xfrm>
            <a:off x="3947160" y="2317115"/>
            <a:ext cx="469265" cy="2243455"/>
          </a:xfrm>
          <a:prstGeom prst="leftBrace">
            <a:avLst/>
          </a:prstGeom>
          <a:noFill/>
          <a:ln w="66675" cmpd="sng">
            <a:solidFill>
              <a:schemeClr val="accent6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4528820" y="1848485"/>
            <a:ext cx="2240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有监督</a:t>
            </a:r>
            <a:endParaRPr lang="zh-CN" altLang="en-US" sz="5400" b="1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528820" y="4004945"/>
            <a:ext cx="2240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无监督</a:t>
            </a:r>
            <a:endParaRPr lang="zh-CN" altLang="en-US" sz="5400" b="1"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185920" y="98361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（分类）</a:t>
            </a:r>
            <a:endParaRPr lang="zh-CN" altLang="en-US" sz="5400" b="1"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4185920" y="4813300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（聚类）</a:t>
            </a:r>
            <a:endParaRPr lang="zh-CN" altLang="en-US" sz="5400" b="1"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左大括号 3"/>
          <p:cNvSpPr/>
          <p:nvPr>
            <p:custDataLst>
              <p:tags r:id="rId9"/>
            </p:custDataLst>
          </p:nvPr>
        </p:nvSpPr>
        <p:spPr>
          <a:xfrm>
            <a:off x="7045325" y="3610610"/>
            <a:ext cx="469265" cy="2243455"/>
          </a:xfrm>
          <a:prstGeom prst="leftBrace">
            <a:avLst/>
          </a:prstGeom>
          <a:noFill/>
          <a:ln w="66675" cmpd="sng">
            <a:solidFill>
              <a:schemeClr val="accent6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大括号 7"/>
          <p:cNvSpPr/>
          <p:nvPr>
            <p:custDataLst>
              <p:tags r:id="rId10"/>
            </p:custDataLst>
          </p:nvPr>
        </p:nvSpPr>
        <p:spPr>
          <a:xfrm>
            <a:off x="7045325" y="1070610"/>
            <a:ext cx="469265" cy="2243455"/>
          </a:xfrm>
          <a:prstGeom prst="leftBrace">
            <a:avLst/>
          </a:prstGeom>
          <a:noFill/>
          <a:ln w="66675" cmpd="sng">
            <a:solidFill>
              <a:schemeClr val="accent6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7790815" y="542290"/>
            <a:ext cx="36118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支持向量机</a:t>
            </a:r>
            <a:endParaRPr lang="zh-CN" altLang="en-US" sz="5400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8133715" y="152463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深度学习</a:t>
            </a:r>
            <a:endParaRPr lang="zh-CN" altLang="en-US" sz="5400" b="1"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8819515" y="2446655"/>
            <a:ext cx="15544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其他</a:t>
            </a:r>
            <a:endParaRPr lang="zh-CN" altLang="en-US" sz="54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/>
          <p:cNvSpPr/>
          <p:nvPr>
            <p:custDataLst>
              <p:tags r:id="rId14"/>
            </p:custDataLst>
          </p:nvPr>
        </p:nvSpPr>
        <p:spPr>
          <a:xfrm>
            <a:off x="8056563" y="3686810"/>
            <a:ext cx="308038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K-means</a:t>
            </a:r>
            <a:endParaRPr lang="en-US" altLang="zh-CN" sz="5400" b="1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>
            <p:custDataLst>
              <p:tags r:id="rId15"/>
            </p:custDataLst>
          </p:nvPr>
        </p:nvSpPr>
        <p:spPr>
          <a:xfrm>
            <a:off x="8819515" y="4926965"/>
            <a:ext cx="15544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其他</a:t>
            </a:r>
            <a:endParaRPr lang="zh-CN" altLang="en-US" sz="54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384300" y="3663315"/>
            <a:ext cx="353568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人工神经网络</a:t>
            </a:r>
            <a:endParaRPr lang="zh-CN" altLang="en-US" sz="4400" b="1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左大括号 11"/>
          <p:cNvSpPr/>
          <p:nvPr>
            <p:custDataLst>
              <p:tags r:id="rId4"/>
            </p:custDataLst>
          </p:nvPr>
        </p:nvSpPr>
        <p:spPr>
          <a:xfrm rot="5400000">
            <a:off x="3111500" y="3228975"/>
            <a:ext cx="609600" cy="3571240"/>
          </a:xfrm>
          <a:prstGeom prst="leftBrace">
            <a:avLst/>
          </a:prstGeom>
          <a:noFill/>
          <a:ln w="66675" cmpd="sng">
            <a:solidFill>
              <a:schemeClr val="accent6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5681980"/>
            <a:ext cx="42976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卷积神经</a:t>
            </a:r>
            <a:r>
              <a:rPr lang="zh-CN" altLang="en-US" sz="5400" b="1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网络</a:t>
            </a:r>
            <a:endParaRPr lang="zh-CN" altLang="en-US" sz="5400" b="1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373880" y="5681980"/>
            <a:ext cx="15544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其他</a:t>
            </a:r>
            <a:endParaRPr lang="zh-CN" altLang="en-US" sz="5400" b="1"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4301490" y="25336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机器学习</a:t>
            </a:r>
            <a:endParaRPr lang="zh-CN" altLang="en-US" sz="5400" b="1"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左大括号 12"/>
          <p:cNvSpPr/>
          <p:nvPr>
            <p:custDataLst>
              <p:tags r:id="rId8"/>
            </p:custDataLst>
          </p:nvPr>
        </p:nvSpPr>
        <p:spPr>
          <a:xfrm rot="5400000">
            <a:off x="5529580" y="662305"/>
            <a:ext cx="469265" cy="2243455"/>
          </a:xfrm>
          <a:prstGeom prst="leftBrace">
            <a:avLst/>
          </a:prstGeom>
          <a:noFill/>
          <a:ln w="66675" cmpd="sng">
            <a:solidFill>
              <a:schemeClr val="accent6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3203575" y="2085975"/>
            <a:ext cx="2240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有监督</a:t>
            </a:r>
            <a:endParaRPr lang="zh-CN" altLang="en-US" sz="5400" b="1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6142990" y="2085975"/>
            <a:ext cx="2240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无监督</a:t>
            </a:r>
            <a:endParaRPr lang="zh-CN" altLang="en-US" sz="5400" b="1"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左大括号 19"/>
          <p:cNvSpPr/>
          <p:nvPr>
            <p:custDataLst>
              <p:tags r:id="rId11"/>
            </p:custDataLst>
          </p:nvPr>
        </p:nvSpPr>
        <p:spPr>
          <a:xfrm rot="5400000">
            <a:off x="4090670" y="2306955"/>
            <a:ext cx="469265" cy="2243455"/>
          </a:xfrm>
          <a:prstGeom prst="leftBrace">
            <a:avLst/>
          </a:prstGeom>
          <a:noFill/>
          <a:ln w="66675" cmpd="sng">
            <a:solidFill>
              <a:schemeClr val="accent6">
                <a:lumMod val="75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3631565" y="332740"/>
            <a:ext cx="4773930" cy="27641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31565" y="3316605"/>
            <a:ext cx="4773930" cy="309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左大括号 3"/>
          <p:cNvSpPr/>
          <p:nvPr/>
        </p:nvSpPr>
        <p:spPr>
          <a:xfrm>
            <a:off x="2767330" y="1635760"/>
            <a:ext cx="629285" cy="362458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-211455" y="3168015"/>
            <a:ext cx="3175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人工神经网络</a:t>
            </a:r>
            <a:endParaRPr lang="zh-CN" altLang="en-US" sz="2800"/>
          </a:p>
        </p:txBody>
      </p:sp>
      <p:sp>
        <p:nvSpPr>
          <p:cNvPr id="7" name="左大括号 6"/>
          <p:cNvSpPr/>
          <p:nvPr>
            <p:custDataLst>
              <p:tags r:id="rId6"/>
            </p:custDataLst>
          </p:nvPr>
        </p:nvSpPr>
        <p:spPr>
          <a:xfrm rot="16200000">
            <a:off x="5805170" y="5282565"/>
            <a:ext cx="278130" cy="198691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8405495" y="4263390"/>
            <a:ext cx="36118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深度学习</a:t>
            </a:r>
            <a:endParaRPr lang="zh-CN" altLang="en-US" sz="2800"/>
          </a:p>
          <a:p>
            <a:pPr algn="ctr"/>
            <a:r>
              <a:rPr lang="zh-CN" altLang="en-US" sz="2800"/>
              <a:t>指隐藏层很深的</a:t>
            </a:r>
            <a:endParaRPr lang="zh-CN" altLang="en-US" sz="2800"/>
          </a:p>
          <a:p>
            <a:pPr algn="ctr"/>
            <a:r>
              <a:rPr lang="zh-CN" altLang="en-US" sz="2800"/>
              <a:t>机器学习</a:t>
            </a:r>
            <a:r>
              <a:rPr lang="zh-CN" altLang="en-US" sz="2800"/>
              <a:t>模型</a:t>
            </a:r>
            <a:endParaRPr lang="zh-CN" altLang="en-US" sz="2800"/>
          </a:p>
        </p:txBody>
      </p:sp>
      <p:cxnSp>
        <p:nvCxnSpPr>
          <p:cNvPr id="10" name="肘形连接符 9"/>
          <p:cNvCxnSpPr/>
          <p:nvPr/>
        </p:nvCxnSpPr>
        <p:spPr>
          <a:xfrm flipV="1">
            <a:off x="5939155" y="4961255"/>
            <a:ext cx="2626360" cy="1587500"/>
          </a:xfrm>
          <a:prstGeom prst="bentConnector3">
            <a:avLst>
              <a:gd name="adj1" fmla="val 90715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815" y="3552190"/>
            <a:ext cx="2459990" cy="2635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2202180" y="878205"/>
            <a:ext cx="7788275" cy="217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6210300" y="3049905"/>
            <a:ext cx="3620135" cy="28143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101" name="图片 10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71515" y="672465"/>
            <a:ext cx="4604385" cy="231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22265" y="3349625"/>
            <a:ext cx="5438775" cy="27139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7460" y="2767965"/>
            <a:ext cx="35147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/>
              <a:t>多输入</a:t>
            </a:r>
            <a:endParaRPr lang="zh-CN" altLang="en-US" sz="4000"/>
          </a:p>
          <a:p>
            <a:pPr algn="ctr"/>
            <a:r>
              <a:rPr lang="zh-CN" altLang="en-US" sz="4000"/>
              <a:t>单输出</a:t>
            </a:r>
            <a:endParaRPr lang="zh-CN" altLang="en-US" sz="4000"/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6485" y="253365"/>
            <a:ext cx="4816475" cy="3081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280" y="4098290"/>
            <a:ext cx="5229225" cy="1619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580" y="542290"/>
            <a:ext cx="5220335" cy="29413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4099" name="图片 4098" descr="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10" y="618490"/>
            <a:ext cx="2880000" cy="2880000"/>
          </a:xfrm>
          <a:prstGeom prst="rect">
            <a:avLst/>
          </a:prstGeom>
        </p:spPr>
      </p:pic>
      <p:pic>
        <p:nvPicPr>
          <p:cNvPr id="4100" name="图片 4099" descr="5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75" y="618490"/>
            <a:ext cx="2880000" cy="2880000"/>
          </a:xfrm>
          <a:prstGeom prst="rect">
            <a:avLst/>
          </a:prstGeom>
        </p:spPr>
      </p:pic>
      <p:pic>
        <p:nvPicPr>
          <p:cNvPr id="4101" name="图片 4100" descr="1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040" y="618490"/>
            <a:ext cx="2880000" cy="2880000"/>
          </a:xfrm>
          <a:prstGeom prst="rect">
            <a:avLst/>
          </a:prstGeom>
        </p:spPr>
      </p:pic>
      <p:pic>
        <p:nvPicPr>
          <p:cNvPr id="4102" name="图片 4101" descr="100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450" y="3594735"/>
            <a:ext cx="2880000" cy="2880000"/>
          </a:xfrm>
          <a:prstGeom prst="rect">
            <a:avLst/>
          </a:prstGeom>
        </p:spPr>
      </p:pic>
      <p:pic>
        <p:nvPicPr>
          <p:cNvPr id="4103" name="图片 4102" descr="1e+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680" y="3594735"/>
            <a:ext cx="2880000" cy="2880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COMMONDATA" val="eyJoZGlkIjoiYTQ5OTYxYWIwY2I4NDUxYzAwZTM2MjcyNzgwNWU4MzcifQ=="/>
  <p:tag name="KSO_WPP_MARK_KEY" val="772f36b2-2cd1-41b7-90ab-16be66be94b7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WPS 演示</Application>
  <PresentationFormat>宽屏</PresentationFormat>
  <Paragraphs>255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思源黑体 Medium</vt:lpstr>
      <vt:lpstr>黑体</vt:lpstr>
      <vt:lpstr>思源黑体 Light</vt:lpstr>
      <vt:lpstr>思源黑体 Bold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郑福兴</dc:creator>
  <cp:lastModifiedBy>郑福兴</cp:lastModifiedBy>
  <cp:revision>105</cp:revision>
  <dcterms:created xsi:type="dcterms:W3CDTF">2023-07-26T06:42:00Z</dcterms:created>
  <dcterms:modified xsi:type="dcterms:W3CDTF">2023-09-27T12:06:01Z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325D8CF74DBF4EDC90BBBF09FCF8A343</vt:lpwstr>
  </property>
  <property fmtid="{D5CDD505-2E9C-101B-9397-08002B2CF9AE}" pid="3" name="KSOProductBuildVer">
    <vt:lpwstr>2052-12.1.0.15374</vt:lpwstr>
  </property>
</Properties>
</file>